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629" r:id="rId2"/>
    <p:sldId id="258" r:id="rId3"/>
    <p:sldId id="358" r:id="rId4"/>
    <p:sldId id="857" r:id="rId5"/>
    <p:sldId id="944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29C2"/>
    <a:srgbClr val="33CCFF"/>
    <a:srgbClr val="FEB80A"/>
    <a:srgbClr val="DFC9EF"/>
    <a:srgbClr val="99FF66"/>
    <a:srgbClr val="21A8AF"/>
    <a:srgbClr val="CCCC00"/>
    <a:srgbClr val="CC9900"/>
    <a:srgbClr val="00CCFF"/>
    <a:srgbClr val="FFCC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94712" autoAdjust="0"/>
  </p:normalViewPr>
  <p:slideViewPr>
    <p:cSldViewPr>
      <p:cViewPr varScale="1">
        <p:scale>
          <a:sx n="103" d="100"/>
          <a:sy n="103" d="100"/>
        </p:scale>
        <p:origin x="-1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-0.19554330708661469"/>
                  <c:y val="0.1591367127201604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52307,8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8.506999125109424E-3"/>
                  <c:y val="-0.30157106012521817"/>
                </c:manualLayout>
              </c:layout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план 2016</c:v>
                </c:pt>
                <c:pt idx="1">
                  <c:v>исполнено за 1 полугодие 2016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58549</c:v>
                </c:pt>
                <c:pt idx="1">
                  <c:v>18674.2</c:v>
                </c:pt>
              </c:numCache>
            </c:numRef>
          </c:val>
        </c:ser>
      </c:pie3DChart>
    </c:plotArea>
    <c:legend>
      <c:legendPos val="r"/>
      <c:legendEntry>
        <c:idx val="0"/>
        <c:txPr>
          <a:bodyPr/>
          <a:lstStyle/>
          <a:p>
            <a:pPr>
              <a:defRPr sz="24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/>
            </a:pPr>
            <a:endParaRPr lang="ru-RU"/>
          </a:p>
        </c:txPr>
      </c:legendEntry>
      <c:layout>
        <c:manualLayout>
          <c:xMode val="edge"/>
          <c:yMode val="edge"/>
          <c:x val="0.67137839020122481"/>
          <c:y val="0.34157470349667907"/>
          <c:w val="0.32028827646544294"/>
          <c:h val="0.31685059300664575"/>
        </c:manualLayout>
      </c:layout>
    </c:legend>
    <c:plotVisOnly val="1"/>
    <c:dispBlanksAs val="zero"/>
  </c:chart>
  <c:spPr>
    <a:solidFill>
      <a:srgbClr val="DFC9EF"/>
    </a:solidFill>
  </c:spPr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6.2717082239720431E-2"/>
          <c:y val="8.5755722395166434E-2"/>
          <c:w val="0.63359634733158365"/>
          <c:h val="0.823837392418973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4408431758530227"/>
                  <c:y val="0.16171561984984434"/>
                </c:manualLayout>
              </c:layout>
              <c:spPr/>
              <c:txPr>
                <a:bodyPr/>
                <a:lstStyle/>
                <a:p>
                  <a:pPr>
                    <a:defRPr sz="2400" b="1"/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6.4583333333333534E-2"/>
                  <c:y val="-0.1227760483427945"/>
                </c:manualLayout>
              </c:layout>
              <c:spPr/>
              <c:txPr>
                <a:bodyPr/>
                <a:lstStyle/>
                <a:p>
                  <a:pPr>
                    <a:defRPr sz="2400" b="1"/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0.12513232720909867"/>
                  <c:y val="5.3754989928584532E-2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dirty="0"/>
                      <a:t>45275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2400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план 2016</c:v>
                </c:pt>
                <c:pt idx="1">
                  <c:v>исполнено за 1 полугодие 2016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58904.1</c:v>
                </c:pt>
                <c:pt idx="1">
                  <c:v>18621.599999999959</c:v>
                </c:pt>
              </c:numCache>
            </c:numRef>
          </c:val>
        </c:ser>
      </c:pie3DChart>
    </c:plotArea>
    <c:legend>
      <c:legendPos val="r"/>
      <c:legendEntry>
        <c:idx val="0"/>
        <c:txPr>
          <a:bodyPr/>
          <a:lstStyle/>
          <a:p>
            <a:pPr>
              <a:defRPr sz="20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/>
            </a:pPr>
            <a:endParaRPr lang="ru-RU"/>
          </a:p>
        </c:txPr>
      </c:legendEntry>
      <c:layout>
        <c:manualLayout>
          <c:xMode val="edge"/>
          <c:yMode val="edge"/>
          <c:x val="0.73498950131233598"/>
          <c:y val="0.34871268998352201"/>
          <c:w val="0.25667716535433088"/>
          <c:h val="0.30257462003296492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0"/>
      <c:rotY val="0"/>
      <c:perspective val="0"/>
    </c:view3D>
    <c:sideWall>
      <c:spPr>
        <a:solidFill>
          <a:schemeClr val="accent1">
            <a:lumMod val="20000"/>
            <a:lumOff val="8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c:spPr>
    </c:sideWall>
    <c:backWall>
      <c:spPr>
        <a:solidFill>
          <a:schemeClr val="accent1">
            <a:lumMod val="20000"/>
            <a:lumOff val="80000"/>
          </a:schemeClr>
        </a:solidFill>
        <a:ln>
          <a:solidFill>
            <a:schemeClr val="accent6">
              <a:lumMod val="60000"/>
              <a:lumOff val="40000"/>
            </a:schemeClr>
          </a:solidFill>
        </a:ln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dLbls>
            <c:dLbl>
              <c:idx val="1"/>
              <c:layout>
                <c:manualLayout>
                  <c:x val="-2.7777777777778811E-3"/>
                  <c:y val="0.20776377769495039"/>
                </c:manualLayout>
              </c:layout>
              <c:showVal val="1"/>
            </c:dLbl>
            <c:dLbl>
              <c:idx val="2"/>
              <c:layout>
                <c:manualLayout>
                  <c:x val="1.3888888888889484E-3"/>
                  <c:y val="0.16796990553738897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23084.5</c:v>
                </c:pt>
                <c:pt idx="1">
                  <c:v>54420.800000000003</c:v>
                </c:pt>
                <c:pt idx="2">
                  <c:v>12897.5</c:v>
                </c:pt>
                <c:pt idx="3">
                  <c:v>13128.7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 </c:v>
                </c:pt>
              </c:strCache>
            </c:strRef>
          </c:tx>
          <c:dLbls>
            <c:dLbl>
              <c:idx val="1"/>
              <c:layout>
                <c:manualLayout>
                  <c:x val="-1.388888888888921E-3"/>
                  <c:y val="0.20776377769495039"/>
                </c:manualLayout>
              </c:layout>
              <c:showVal val="1"/>
            </c:dLbl>
            <c:dLbl>
              <c:idx val="2"/>
              <c:layout>
                <c:manualLayout>
                  <c:x val="5.5555555555555558E-3"/>
                  <c:y val="0.17502601474365567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23079.8</c:v>
                </c:pt>
                <c:pt idx="1">
                  <c:v>43351.9</c:v>
                </c:pt>
                <c:pt idx="2">
                  <c:v>12894.6</c:v>
                </c:pt>
              </c:numCache>
            </c:numRef>
          </c:val>
        </c:ser>
        <c:shape val="cylinder"/>
        <c:axId val="60431744"/>
        <c:axId val="64758912"/>
        <c:axId val="0"/>
      </c:bar3DChart>
      <c:catAx>
        <c:axId val="604317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400" b="1">
                <a:solidFill>
                  <a:srgbClr val="FF0000"/>
                </a:solidFill>
              </a:defRPr>
            </a:pPr>
            <a:endParaRPr lang="ru-RU"/>
          </a:p>
        </c:txPr>
        <c:crossAx val="64758912"/>
        <c:crosses val="autoZero"/>
        <c:auto val="1"/>
        <c:lblAlgn val="ctr"/>
        <c:lblOffset val="100"/>
      </c:catAx>
      <c:valAx>
        <c:axId val="64758912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60431744"/>
        <c:crosses val="autoZero"/>
        <c:crossBetween val="between"/>
      </c:valAx>
    </c:plotArea>
    <c:legend>
      <c:legendPos val="r"/>
      <c:layout/>
    </c:legend>
    <c:plotVisOnly val="1"/>
    <c:dispBlanksAs val="gap"/>
  </c:chart>
  <c:spPr>
    <a:solidFill>
      <a:schemeClr val="bg2">
        <a:lumMod val="90000"/>
      </a:schemeClr>
    </a:solidFill>
  </c:spPr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</a:rPr>
              <a:t>Поступление налогов в бюджет  сельского поселения</a:t>
            </a:r>
            <a:endParaRPr lang="ru-RU" sz="3200" dirty="0">
              <a:solidFill>
                <a:schemeClr val="bg2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15740966754155741"/>
          <c:y val="6.2962962962962971E-2"/>
        </c:manualLayout>
      </c:layout>
    </c:title>
    <c:view3D>
      <c:rotX val="40"/>
      <c:perspective val="20"/>
    </c:view3D>
    <c:plotArea>
      <c:layout>
        <c:manualLayout>
          <c:layoutTarget val="inner"/>
          <c:xMode val="edge"/>
          <c:yMode val="edge"/>
          <c:x val="1.5277777777777781E-2"/>
          <c:y val="0.27146296296296507"/>
          <c:w val="0.57510061242345134"/>
          <c:h val="0.70816666666666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Налоги</c:v>
                </c:pt>
              </c:strCache>
            </c:strRef>
          </c:tx>
          <c:spPr>
            <a:ln>
              <a:solidFill>
                <a:srgbClr val="D729C2"/>
              </a:solidFill>
            </a:ln>
          </c:spPr>
          <c:dPt>
            <c:idx val="0"/>
            <c:spPr>
              <a:solidFill>
                <a:schemeClr val="accent1"/>
              </a:solidFill>
              <a:ln>
                <a:solidFill>
                  <a:srgbClr val="D729C2"/>
                </a:solidFill>
              </a:ln>
            </c:spPr>
          </c:dPt>
          <c:dPt>
            <c:idx val="1"/>
            <c:spPr>
              <a:solidFill>
                <a:schemeClr val="bg2">
                  <a:lumMod val="75000"/>
                </a:schemeClr>
              </a:solidFill>
              <a:ln>
                <a:solidFill>
                  <a:srgbClr val="D729C2"/>
                </a:solidFill>
              </a:ln>
            </c:spPr>
          </c:dPt>
          <c:dPt>
            <c:idx val="2"/>
            <c:spPr>
              <a:solidFill>
                <a:srgbClr val="FFFF00"/>
              </a:solidFill>
              <a:ln w="9525" cap="flat" cmpd="sng" algn="ctr">
                <a:solidFill>
                  <a:srgbClr val="D729C2"/>
                </a:solidFill>
                <a:prstDash val="solid"/>
              </a:ln>
              <a:effectLst>
                <a:outerShdw blurRad="190500" dist="228600" dir="2700000" sy="90000" rotWithShape="0">
                  <a:srgbClr val="000000">
                    <a:alpha val="25500"/>
                  </a:srgbClr>
                </a:outerShdw>
              </a:effectLst>
            </c:spPr>
          </c:dPt>
          <c:dPt>
            <c:idx val="3"/>
            <c:spPr>
              <a:solidFill>
                <a:schemeClr val="accent2"/>
              </a:solidFill>
              <a:ln w="25400" cap="flat" cmpd="sng" algn="ctr">
                <a:solidFill>
                  <a:srgbClr val="D729C2"/>
                </a:solidFill>
                <a:prstDash val="solid"/>
              </a:ln>
              <a:effectLst/>
            </c:spPr>
          </c:dPt>
          <c:dPt>
            <c:idx val="4"/>
            <c:spPr>
              <a:solidFill>
                <a:srgbClr val="7030A0"/>
              </a:solidFill>
              <a:ln>
                <a:solidFill>
                  <a:srgbClr val="D729C2"/>
                </a:solidFill>
              </a:ln>
            </c:spPr>
          </c:dPt>
          <c:dLbls>
            <c:showVal val="1"/>
            <c:showLeaderLines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 - 6810,2 </c:v>
                </c:pt>
                <c:pt idx="1">
                  <c:v>имущественный налог - 62,6</c:v>
                </c:pt>
                <c:pt idx="2">
                  <c:v>налог на акцизы   - 2652,9</c:v>
                </c:pt>
                <c:pt idx="3">
                  <c:v>ЕСХН  - 3532,3</c:v>
                </c:pt>
                <c:pt idx="4">
                  <c:v>земельный налог  - 4466,7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6810.2</c:v>
                </c:pt>
                <c:pt idx="1">
                  <c:v>62.6</c:v>
                </c:pt>
                <c:pt idx="2">
                  <c:v>2652.9</c:v>
                </c:pt>
                <c:pt idx="3">
                  <c:v>3532.3</c:v>
                </c:pt>
                <c:pt idx="4">
                  <c:v>4466.7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9263265529308862"/>
          <c:y val="0.19882064741907257"/>
          <c:w val="0.40633967629046391"/>
          <c:h val="0.80117935258092765"/>
        </c:manualLayout>
      </c:layout>
      <c:txPr>
        <a:bodyPr/>
        <a:lstStyle/>
        <a:p>
          <a:pPr>
            <a:defRPr sz="2200" b="1" baseline="0"/>
          </a:pPr>
          <a:endParaRPr lang="ru-RU"/>
        </a:p>
      </c:txPr>
    </c:legend>
    <c:plotVisOnly val="1"/>
    <c:dispBlanksAs val="zero"/>
  </c:chart>
  <c:spPr>
    <a:solidFill>
      <a:schemeClr val="tx2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sideWall>
      <c:spPr>
        <a:solidFill>
          <a:schemeClr val="bg2">
            <a:lumMod val="75000"/>
          </a:schemeClr>
        </a:solidFill>
      </c:spPr>
    </c:sideWall>
    <c:backWall>
      <c:spPr>
        <a:solidFill>
          <a:schemeClr val="bg2">
            <a:lumMod val="75000"/>
          </a:schemeClr>
        </a:solidFill>
      </c:spPr>
    </c:backWall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</c:v>
                </c:pt>
              </c:strCache>
            </c:strRef>
          </c:tx>
          <c:dLbls>
            <c:dLbl>
              <c:idx val="0"/>
              <c:layout>
                <c:manualLayout>
                  <c:x val="4.1666666666666683E-3"/>
                  <c:y val="0.15609710796989851"/>
                </c:manualLayout>
              </c:layout>
              <c:spPr/>
              <c:txPr>
                <a:bodyPr rot="-5400000" vert="horz"/>
                <a:lstStyle/>
                <a:p>
                  <a:pPr>
                    <a:defRPr b="1"/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-1.3888888888888996E-3"/>
                  <c:y val="0.19295336957390141"/>
                </c:manualLayout>
              </c:layout>
              <c:spPr/>
              <c:txPr>
                <a:bodyPr rot="-5400000" vert="horz"/>
                <a:lstStyle/>
                <a:p>
                  <a:pPr>
                    <a:defRPr b="1"/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1.3888888888888996E-3"/>
                  <c:y val="0.17560924646613599"/>
                </c:manualLayout>
              </c:layout>
              <c:spPr/>
              <c:txPr>
                <a:bodyPr rot="-5400000" vert="horz"/>
                <a:lstStyle/>
                <a:p>
                  <a:pPr>
                    <a:defRPr b="1"/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1.3888888888888937E-3"/>
                  <c:y val="0.13875298486213186"/>
                </c:manualLayout>
              </c:layout>
              <c:spPr/>
              <c:txPr>
                <a:bodyPr rot="-5400000" vert="horz"/>
                <a:lstStyle/>
                <a:p>
                  <a:pPr>
                    <a:defRPr b="1"/>
                  </a:pPr>
                  <a:endParaRPr lang="ru-RU"/>
                </a:p>
              </c:txPr>
              <c:showVal val="1"/>
            </c:dLbl>
            <c:txPr>
              <a:bodyPr rot="-5400000" vert="horz"/>
              <a:lstStyle/>
              <a:p>
                <a:pPr>
                  <a:defRPr b="0"/>
                </a:pPr>
                <a:endParaRPr lang="ru-RU"/>
              </a:p>
            </c:txPr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11917</c:v>
                </c:pt>
                <c:pt idx="1">
                  <c:v>18606.2</c:v>
                </c:pt>
                <c:pt idx="2">
                  <c:v>14179.2</c:v>
                </c:pt>
                <c:pt idx="3">
                  <c:v>5413.7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dLbls>
            <c:dLbl>
              <c:idx val="0"/>
              <c:layout>
                <c:manualLayout>
                  <c:x val="1.3888888888889209E-2"/>
                  <c:y val="0.19728940035084294"/>
                </c:manualLayout>
              </c:layout>
              <c:showVal val="1"/>
            </c:dLbl>
            <c:dLbl>
              <c:idx val="1"/>
              <c:layout>
                <c:manualLayout>
                  <c:x val="1.6666666666666701E-2"/>
                  <c:y val="0.20162543112778494"/>
                </c:manualLayout>
              </c:layout>
              <c:showVal val="1"/>
            </c:dLbl>
            <c:dLbl>
              <c:idx val="2"/>
              <c:layout>
                <c:manualLayout>
                  <c:x val="1.6666666666666701E-2"/>
                  <c:y val="0.1712732156891934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0.16260115413531021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11985.7</c:v>
                </c:pt>
                <c:pt idx="1">
                  <c:v>18607.8</c:v>
                </c:pt>
                <c:pt idx="2">
                  <c:v>14176.1</c:v>
                </c:pt>
                <c:pt idx="3">
                  <c:v>13252</c:v>
                </c:pt>
              </c:numCache>
            </c:numRef>
          </c:val>
        </c:ser>
        <c:shape val="box"/>
        <c:axId val="65180416"/>
        <c:axId val="65181952"/>
        <c:axId val="65148224"/>
      </c:bar3DChart>
      <c:catAx>
        <c:axId val="6518041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 b="1">
                <a:solidFill>
                  <a:schemeClr val="bg2">
                    <a:lumMod val="25000"/>
                  </a:schemeClr>
                </a:solidFill>
              </a:defRPr>
            </a:pPr>
            <a:endParaRPr lang="ru-RU"/>
          </a:p>
        </c:txPr>
        <c:crossAx val="65181952"/>
        <c:crosses val="autoZero"/>
        <c:auto val="1"/>
        <c:lblAlgn val="ctr"/>
        <c:lblOffset val="100"/>
      </c:catAx>
      <c:valAx>
        <c:axId val="65181952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65180416"/>
        <c:crosses val="autoZero"/>
        <c:crossBetween val="between"/>
      </c:valAx>
      <c:serAx>
        <c:axId val="65148224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solidFill>
                  <a:schemeClr val="bg2">
                    <a:lumMod val="25000"/>
                  </a:schemeClr>
                </a:solidFill>
              </a:defRPr>
            </a:pPr>
            <a:endParaRPr lang="ru-RU"/>
          </a:p>
        </c:txPr>
        <c:crossAx val="65181952"/>
        <c:crosses val="autoZero"/>
      </c:serAx>
    </c:plotArea>
    <c:legend>
      <c:legendPos val="r"/>
      <c:layout>
        <c:manualLayout>
          <c:xMode val="edge"/>
          <c:yMode val="edge"/>
          <c:x val="0.79642016622922129"/>
          <c:y val="0.34170431957434538"/>
          <c:w val="0.20190693350831349"/>
          <c:h val="0.26544890209652211"/>
        </c:manualLayout>
      </c:layout>
      <c:txPr>
        <a:bodyPr/>
        <a:lstStyle/>
        <a:p>
          <a:pPr>
            <a:defRPr sz="28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BEAAC-B8D6-4840-B907-644F2E49EA65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670A5-C9F0-4A50-80BE-6F7CC0FDF1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33737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BEA6F-EE44-4454-BDB9-79519B4A2A67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7FBEA6F-EE44-4454-BDB9-79519B4A2A67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28E2736-8A68-46ED-96EB-3FB01ED2E7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 fontScale="90000"/>
          </a:bodyPr>
          <a:lstStyle/>
          <a:p>
            <a:r>
              <a:rPr lang="ru-RU" sz="36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Д О Х О Д Ы  </a:t>
            </a:r>
            <a:br>
              <a:rPr lang="ru-RU" sz="36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ru-RU" sz="36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Администрации Матвеево-Курганского сельского поселения</a:t>
            </a:r>
            <a:r>
              <a:rPr lang="ru-RU" sz="4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/>
            </a:r>
            <a:br>
              <a:rPr lang="ru-RU" sz="4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endParaRPr lang="ru-RU" dirty="0">
              <a:latin typeface="+mn-lt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1643050"/>
          <a:ext cx="9144000" cy="52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857232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2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Расходы бюджета                              Матвеево-Курганского 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сельского поселения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397000"/>
          <a:ext cx="9144000" cy="546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ОБЛАСТНОЙ  БЮДЖЕТ</a:t>
            </a:r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928670"/>
          <a:ext cx="9144000" cy="5929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БЛАГОУСТРОЙСТВО</a:t>
            </a:r>
            <a:endParaRPr lang="ru-RU" dirty="0">
              <a:solidFill>
                <a:srgbClr val="0070C0"/>
              </a:solidFill>
              <a:latin typeface="Arial Black" pitchFamily="34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000108"/>
          <a:ext cx="9144000" cy="5857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2073</TotalTime>
  <Words>32</Words>
  <Application>Microsoft Office PowerPoint</Application>
  <PresentationFormat>Экран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Апекс</vt:lpstr>
      <vt:lpstr>Д О Х О Д Ы   Администрации Матвеево-Курганского сельского поселения </vt:lpstr>
      <vt:lpstr>  Расходы бюджета                              Матвеево-Курганского  сельского поселения  </vt:lpstr>
      <vt:lpstr>ОБЛАСТНОЙ  БЮДЖЕТ</vt:lpstr>
      <vt:lpstr>Слайд 4</vt:lpstr>
      <vt:lpstr>БЛАГОУСТРОЙСТВО</vt:lpstr>
    </vt:vector>
  </TitlesOfParts>
  <Company>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237</cp:revision>
  <dcterms:created xsi:type="dcterms:W3CDTF">2014-07-25T05:24:54Z</dcterms:created>
  <dcterms:modified xsi:type="dcterms:W3CDTF">2017-02-13T07:06:18Z</dcterms:modified>
</cp:coreProperties>
</file>