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623" r:id="rId3"/>
    <p:sldId id="360" r:id="rId4"/>
    <p:sldId id="624" r:id="rId5"/>
    <p:sldId id="626" r:id="rId6"/>
    <p:sldId id="629" r:id="rId7"/>
    <p:sldId id="482" r:id="rId8"/>
    <p:sldId id="62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DFC9EF"/>
    <a:srgbClr val="21A8AF"/>
    <a:srgbClr val="CCCC00"/>
    <a:srgbClr val="99FF66"/>
    <a:srgbClr val="33CCFF"/>
    <a:srgbClr val="00CCFF"/>
    <a:srgbClr val="FFCC66"/>
    <a:srgbClr val="D729C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31" autoAdjust="0"/>
    <p:restoredTop sz="93333" autoAdjust="0"/>
  </p:normalViewPr>
  <p:slideViewPr>
    <p:cSldViewPr>
      <p:cViewPr varScale="1">
        <p:scale>
          <a:sx n="60" d="100"/>
          <a:sy n="60" d="100"/>
        </p:scale>
        <p:origin x="-7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/>
    </c:title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1.6029090561952161E-2"/>
          <c:y val="2.8994940310272842E-2"/>
          <c:w val="0.78704257427423918"/>
          <c:h val="0.8400643658617630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D729C2"/>
            </a:solidFill>
          </c:spPr>
          <c:dLbls>
            <c:dLbl>
              <c:idx val="0"/>
              <c:layout>
                <c:manualLayout>
                  <c:x val="0"/>
                  <c:y val="0.1912785486999262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24528660950931691"/>
                </c:manualLayout>
              </c:layout>
              <c:showVal val="1"/>
            </c:dLbl>
            <c:dLbl>
              <c:idx val="2"/>
              <c:layout>
                <c:manualLayout>
                  <c:x val="2.9629422249596942E-3"/>
                  <c:y val="0.2205329149716794"/>
                </c:manualLayout>
              </c:layout>
              <c:showVal val="1"/>
            </c:dLbl>
            <c:dLbl>
              <c:idx val="3"/>
              <c:layout>
                <c:manualLayout>
                  <c:x val="-1.4814711124798193E-3"/>
                  <c:y val="0.18452754109875219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41586.400000000001</c:v>
                </c:pt>
                <c:pt idx="1">
                  <c:v>42488.9</c:v>
                </c:pt>
                <c:pt idx="2">
                  <c:v>43827.199999999997</c:v>
                </c:pt>
              </c:numCache>
            </c:numRef>
          </c:val>
        </c:ser>
        <c:shape val="box"/>
        <c:axId val="80865920"/>
        <c:axId val="80867712"/>
        <c:axId val="0"/>
      </c:bar3DChart>
      <c:catAx>
        <c:axId val="808659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80867712"/>
        <c:crosses val="autoZero"/>
        <c:auto val="1"/>
        <c:lblAlgn val="ctr"/>
        <c:lblOffset val="100"/>
      </c:catAx>
      <c:valAx>
        <c:axId val="80867712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80865920"/>
        <c:crosses val="autoZero"/>
        <c:crossBetween val="between"/>
      </c:valAx>
    </c:plotArea>
    <c:plotVisOnly val="1"/>
    <c:dispBlanksAs val="gap"/>
  </c:chart>
  <c:spPr>
    <a:ln>
      <a:solidFill>
        <a:schemeClr val="accent3">
          <a:lumMod val="75000"/>
        </a:schemeClr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2015 год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36505.699999999997</c:v>
                </c:pt>
                <c:pt idx="1">
                  <c:v>936.1</c:v>
                </c:pt>
                <c:pt idx="2">
                  <c:v>4144.6000000000004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 b="1" i="1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9.696901827140636E-2"/>
                  <c:y val="6.4443993392872143E-2"/>
                </c:manualLayout>
              </c:layout>
              <c:showVal val="1"/>
            </c:dLbl>
            <c:dLbl>
              <c:idx val="1"/>
              <c:layout>
                <c:manualLayout>
                  <c:x val="0.10578438356880694"/>
                  <c:y val="7.9999440073910258E-2"/>
                </c:manualLayout>
              </c:layout>
              <c:showVal val="1"/>
            </c:dLbl>
            <c:dLbl>
              <c:idx val="2"/>
              <c:layout>
                <c:manualLayout>
                  <c:x val="0.11606897641577428"/>
                  <c:y val="0.11777695344214567"/>
                </c:manualLayout>
              </c:layout>
              <c:showVal val="1"/>
            </c:dLbl>
            <c:delete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41586.400000000001</c:v>
                </c:pt>
                <c:pt idx="1">
                  <c:v>42488.9</c:v>
                </c:pt>
                <c:pt idx="2">
                  <c:v>43827.199999999997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из них 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3.9669143838302598E-2"/>
                  <c:y val="-5.5555166717993307E-2"/>
                </c:manualLayout>
              </c:layout>
              <c:showVal val="1"/>
            </c:dLbl>
            <c:dLbl>
              <c:idx val="1"/>
              <c:layout>
                <c:manualLayout>
                  <c:x val="2.4976868342634972E-2"/>
                  <c:y val="-9.7777093423668096E-2"/>
                </c:manualLayout>
              </c:layout>
              <c:showVal val="1"/>
            </c:dLbl>
            <c:dLbl>
              <c:idx val="2"/>
              <c:layout>
                <c:manualLayout>
                  <c:x val="2.6446095892201735E-2"/>
                  <c:y val="-9.7777093423668096E-2"/>
                </c:manualLayout>
              </c:layout>
              <c:showVal val="1"/>
            </c:dLbl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4144.6000000000004</c:v>
                </c:pt>
                <c:pt idx="1">
                  <c:v>979.1</c:v>
                </c:pt>
                <c:pt idx="2">
                  <c:v>987.9</c:v>
                </c:pt>
              </c:numCache>
            </c:numRef>
          </c:val>
        </c:ser>
        <c:shape val="box"/>
        <c:axId val="95567232"/>
        <c:axId val="95597696"/>
        <c:axId val="0"/>
      </c:bar3DChart>
      <c:catAx>
        <c:axId val="95567232"/>
        <c:scaling>
          <c:orientation val="minMax"/>
        </c:scaling>
        <c:axPos val="b"/>
        <c:numFmt formatCode="General" sourceLinked="1"/>
        <c:tickLblPos val="nextTo"/>
        <c:crossAx val="95597696"/>
        <c:crosses val="autoZero"/>
        <c:auto val="1"/>
        <c:lblAlgn val="ctr"/>
        <c:lblOffset val="100"/>
      </c:catAx>
      <c:valAx>
        <c:axId val="95597696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9556723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400"/>
          </a:pPr>
          <a:endParaRPr lang="ru-RU"/>
        </a:p>
      </c:txPr>
    </c:legend>
    <c:plotVisOnly val="1"/>
  </c:chart>
  <c:spPr>
    <a:gradFill rotWithShape="1">
      <a:gsLst>
        <a:gs pos="20000">
          <a:schemeClr val="accent1">
            <a:tint val="9000"/>
          </a:schemeClr>
        </a:gs>
        <a:gs pos="100000">
          <a:schemeClr val="accent1">
            <a:tint val="70000"/>
            <a:satMod val="100000"/>
          </a:schemeClr>
        </a:gs>
      </a:gsLst>
      <a:path path="circle">
        <a:fillToRect l="-15000" t="-15000" r="115000" b="115000"/>
      </a:path>
    </a:gradFill>
    <a:ln w="9525" cap="flat" cmpd="sng" algn="ctr">
      <a:solidFill>
        <a:schemeClr val="accent1">
          <a:shade val="48000"/>
          <a:satMod val="110000"/>
        </a:schemeClr>
      </a:solidFill>
      <a:prstDash val="solid"/>
    </a:ln>
    <a:effectLst>
      <a:outerShdw blurRad="130000" dist="101600" dir="2700000" algn="tl" rotWithShape="0">
        <a:srgbClr val="000000">
          <a:alpha val="35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BEAAC-B8D6-4840-B907-644F2E49EA65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670A5-C9F0-4A50-80BE-6F7CC0FDF1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373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670A5-C9F0-4A50-80BE-6F7CC0FDF15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7918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670A5-C9F0-4A50-80BE-6F7CC0FDF15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FBEA6F-EE44-4454-BDB9-79519B4A2A67}" type="datetimeFigureOut">
              <a:rPr lang="ru-RU" smtClean="0"/>
              <a:pPr/>
              <a:t>26.05.2015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ерб2.bmp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0007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/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 Матвеево - Курганское    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 сельское  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 поселение</a:t>
            </a:r>
            <a:endParaRPr lang="ru-RU" sz="4000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МK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14290"/>
            <a:ext cx="88773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329642" cy="3154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5300" dirty="0" smtClean="0">
                <a:solidFill>
                  <a:schemeClr val="bg2">
                    <a:lumMod val="50000"/>
                  </a:schemeClr>
                </a:solidFill>
              </a:rPr>
              <a:t>БЮДЖЕТ </a:t>
            </a:r>
            <a:br>
              <a:rPr lang="ru-RU" sz="53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5300" dirty="0" smtClean="0">
                <a:solidFill>
                  <a:schemeClr val="bg2">
                    <a:lumMod val="50000"/>
                  </a:schemeClr>
                </a:solidFill>
              </a:rPr>
              <a:t>МАТВЕЕВО – КУРГАНСКОГО СЕЛЬСКОГО ПОСЕЛЕНИЯ </a:t>
            </a:r>
            <a:br>
              <a:rPr lang="ru-RU" sz="53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5300" dirty="0" smtClean="0">
                <a:solidFill>
                  <a:schemeClr val="bg2">
                    <a:lumMod val="50000"/>
                  </a:schemeClr>
                </a:solidFill>
              </a:rPr>
              <a:t>НА 2015 – 2017 ГОДЫ</a:t>
            </a:r>
            <a:endParaRPr lang="ru-RU" sz="53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357158" y="1000108"/>
          <a:ext cx="8572560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-214346" y="0"/>
            <a:ext cx="93583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2800" b="1" cap="none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 О Х О Д Ы  БЮДЖЕТА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Структура доходов бюджета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47881535"/>
              </p:ext>
            </p:extLst>
          </p:nvPr>
        </p:nvGraphicFramePr>
        <p:xfrm>
          <a:off x="571472" y="857232"/>
          <a:ext cx="8177562" cy="542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94"/>
                <a:gridCol w="1214446"/>
                <a:gridCol w="1214446"/>
                <a:gridCol w="1248076"/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endParaRPr lang="ru-RU" sz="18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2016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478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16393,8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17803,7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19106,0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5778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3790,8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4852,7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4183,0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15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Налог</a:t>
                      </a:r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 взимаемый в связи с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   применением </a:t>
                      </a:r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упрощенной системы налогообложения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2539,2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2666,1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2780,8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71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2077,6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1914,5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1996,9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имущество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2201,8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3852,6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4010,3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70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Земельный налог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9502,5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9401,9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9401,9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09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891,6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971,9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1012,0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72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72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трансферты, передаваемые бюджетам муниципальных образований на осуществление части полномочий по решению вопросов местного значения в соответствии с заключенными соглашениями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175,4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184,2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8104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Прочие межбюджетные трансферты, передаваемые бюджетам сельских поселений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3977,5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803,5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3460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Объем доходов по статьям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400" b="1" dirty="0" smtClean="0">
                <a:solidFill>
                  <a:schemeClr val="bg2">
                    <a:lumMod val="75000"/>
                  </a:schemeClr>
                </a:solidFill>
              </a:rPr>
              <a:t>Расходы  бюджета   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endParaRPr lang="ru-RU" sz="44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5720" y="928670"/>
          <a:ext cx="8643998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3" y="1315560"/>
          <a:ext cx="8158163" cy="525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3"/>
                <a:gridCol w="1714512"/>
                <a:gridCol w="1731379"/>
                <a:gridCol w="1926189"/>
              </a:tblGrid>
              <a:tr h="78581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Наименование раздела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2015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2016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2017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11436,5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14255,5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14798,7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1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1305,2</a:t>
                      </a:r>
                    </a:p>
                    <a:p>
                      <a:pPr algn="ctr"/>
                      <a:endParaRPr lang="ru-RU" sz="1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1291,8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1301,2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3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4594,3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5656,2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5790,5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776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14507,8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9479,6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8268,2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9222,6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11435,2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13108,2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ПЕНСИОННОЕ ОБЕСПЕЧЕНИЕ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500,0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350,6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550,0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20,0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20,0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10,4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14348" y="214290"/>
            <a:ext cx="750098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Расходы бюджета по разделам классификации расходов бюджетов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642918"/>
            <a:ext cx="5357850" cy="57150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Муниципальная программа  «Социальная поддержка граждан»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285860"/>
            <a:ext cx="5357850" cy="5715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качественными жилищно-коммунальными услугами населения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714620"/>
            <a:ext cx="5357850" cy="7858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Муниципальная программа  «Защита населения и территории от чрезвычайных ситуаций, обеспечение пожарной безопасности и безопасности людей на водных объектах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000240"/>
            <a:ext cx="5357850" cy="57150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общественного порядка и противодействие преступности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388" y="500042"/>
            <a:ext cx="2500330" cy="64294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500,0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350,6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550,0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2786058"/>
            <a:ext cx="2571768" cy="7858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2015 год – 1225,2 тыс.руб.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2016 год – 1209,7 тыс.руб.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2017 год – 1217,1 тыс.руб.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86512" y="2071678"/>
            <a:ext cx="2571768" cy="6429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80,0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82,1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84,1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950" y="1357298"/>
            <a:ext cx="2571768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14507,8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9479,6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8268,2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5715008" y="71435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643570" y="1357298"/>
            <a:ext cx="642942" cy="50006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5643570" y="2143116"/>
            <a:ext cx="571504" cy="28575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572132" y="3000372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477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</a:t>
            </a:r>
            <a:r>
              <a:rPr lang="ru-RU" sz="25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по долгосрочным целевым программам</a:t>
            </a:r>
            <a:endParaRPr lang="ru-RU" sz="25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3643314"/>
            <a:ext cx="5357850" cy="571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Муниципальная программа  «Развитие транспортной системы»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643570" y="3714752"/>
            <a:ext cx="648642" cy="35719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286512" y="3643314"/>
            <a:ext cx="2571768" cy="64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4594,3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5656,2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5790,5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4282" y="4500570"/>
            <a:ext cx="5286412" cy="307777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Муниципальная программа  «Развитие культуры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357950" y="4429132"/>
            <a:ext cx="2500330" cy="642942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9222,6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11435,2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13108,2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5643570" y="4500570"/>
            <a:ext cx="720080" cy="360040"/>
          </a:xfrm>
          <a:prstGeom prst="rightArrow">
            <a:avLst/>
          </a:prstGeom>
          <a:solidFill>
            <a:srgbClr val="CC99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14282" y="5214950"/>
            <a:ext cx="521497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«Развитие физической культуры и спорта  </a:t>
            </a:r>
            <a:endParaRPr lang="ru-RU" sz="1400" dirty="0"/>
          </a:p>
        </p:txBody>
      </p:sp>
      <p:sp>
        <p:nvSpPr>
          <p:cNvPr id="31" name="Стрелка вправо 30"/>
          <p:cNvSpPr/>
          <p:nvPr/>
        </p:nvSpPr>
        <p:spPr>
          <a:xfrm>
            <a:off x="5572132" y="5214950"/>
            <a:ext cx="720080" cy="36004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357950" y="5143512"/>
            <a:ext cx="250033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20,0тыс.руб.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20,0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10,4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8596" y="5857892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85720" y="6072206"/>
            <a:ext cx="5214974" cy="30777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1400" dirty="0" smtClean="0"/>
              <a:t>Муниципальная программа   «Развитие муниципальной службы </a:t>
            </a:r>
            <a:endParaRPr lang="ru-RU" sz="1400" dirty="0"/>
          </a:p>
        </p:txBody>
      </p:sp>
      <p:sp>
        <p:nvSpPr>
          <p:cNvPr id="36" name="Стрелка вправо 35"/>
          <p:cNvSpPr/>
          <p:nvPr/>
        </p:nvSpPr>
        <p:spPr>
          <a:xfrm>
            <a:off x="5572132" y="6000768"/>
            <a:ext cx="720080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286512" y="5857892"/>
            <a:ext cx="2500330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2015 год – 11086,3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2016 год – 10828,4 тыс.руб.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год – 10337,6 тыс.руб.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1162</TotalTime>
  <Words>426</Words>
  <Application>Microsoft Office PowerPoint</Application>
  <PresentationFormat>Экран (4:3)</PresentationFormat>
  <Paragraphs>152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Слайд 1</vt:lpstr>
      <vt:lpstr> БЮДЖЕТ  МАТВЕЕВО – КУРГАНСКОГО СЕЛЬСКОГО ПОСЕЛЕНИЯ  НА 2015 – 2017 ГОДЫ</vt:lpstr>
      <vt:lpstr>Слайд 3</vt:lpstr>
      <vt:lpstr>Структура доходов бюджета</vt:lpstr>
      <vt:lpstr>Объем доходов по статьям</vt:lpstr>
      <vt:lpstr>  Расходы  бюджета    </vt:lpstr>
      <vt:lpstr>Слайд 7</vt:lpstr>
      <vt:lpstr>Слайд 8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Новый</cp:lastModifiedBy>
  <cp:revision>129</cp:revision>
  <dcterms:created xsi:type="dcterms:W3CDTF">2014-07-25T05:24:54Z</dcterms:created>
  <dcterms:modified xsi:type="dcterms:W3CDTF">2015-05-26T12:39:44Z</dcterms:modified>
</cp:coreProperties>
</file>